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45"/>
  </p:notesMasterIdLst>
  <p:handoutMasterIdLst>
    <p:handoutMasterId r:id="rId46"/>
  </p:handoutMasterIdLst>
  <p:sldIdLst>
    <p:sldId id="345" r:id="rId5"/>
    <p:sldId id="346" r:id="rId6"/>
    <p:sldId id="347" r:id="rId7"/>
    <p:sldId id="348" r:id="rId8"/>
    <p:sldId id="349" r:id="rId9"/>
    <p:sldId id="350" r:id="rId10"/>
    <p:sldId id="351" r:id="rId11"/>
    <p:sldId id="304" r:id="rId12"/>
    <p:sldId id="352" r:id="rId13"/>
    <p:sldId id="354" r:id="rId14"/>
    <p:sldId id="353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2776"/>
    <a:srgbClr val="3C79B6"/>
    <a:srgbClr val="A0C0E0"/>
    <a:srgbClr val="004600"/>
    <a:srgbClr val="005800"/>
    <a:srgbClr val="66FF66"/>
    <a:srgbClr val="C3D7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 snapToGrid="0">
      <p:cViewPr>
        <p:scale>
          <a:sx n="60" d="100"/>
          <a:sy n="60" d="100"/>
        </p:scale>
        <p:origin x="-64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70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21670CB-A60B-47F4-8929-A66EF0037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05000"/>
            <a:ext cx="4267200" cy="1470025"/>
          </a:xfrm>
        </p:spPr>
        <p:txBody>
          <a:bodyPr/>
          <a:lstStyle>
            <a:lvl1pPr>
              <a:defRPr b="1" i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Slide PS-</a:t>
            </a:r>
            <a:fld id="{5015A127-7090-4CC5-88FC-757F15CEF1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9195-EAD3-4E53-97E1-43987AFB5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ADEF5-3C74-40CA-AC12-FA1F2BE6C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PS-</a:t>
            </a:r>
            <a:fld id="{10E9A840-40CE-459C-82F8-1C567766C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PS-</a:t>
            </a:r>
            <a:fld id="{BEBABC8B-9E9E-46D8-B391-D455685329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59BF-B974-4191-B21C-F19F607B1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7965-F803-4B0E-98CD-570A0EA95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F05F-6C06-4C39-83FD-9F76E7527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1A60-D409-494F-8B2F-0612F381A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6731-AC79-47CB-87A4-4C7DEAA35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1696D-64EC-4015-BE63-6BD930F5D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62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Slide PS-</a:t>
            </a:r>
            <a:fld id="{DFF5CC1D-4E0E-456C-A101-3DC5A6ED4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0" r:id="rId2"/>
    <p:sldLayoutId id="2147483791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all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rgbClr val="FFFF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3200">
          <a:solidFill>
            <a:srgbClr val="FFFFFF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rgbClr val="FFFFFF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3200">
          <a:solidFill>
            <a:srgbClr val="FFFFFF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3200">
          <a:solidFill>
            <a:srgbClr val="FFFFFF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600200"/>
            <a:ext cx="7924800" cy="38862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Leadership I FOR FIRE AND EMS:  STRATEGIES FOR COMPANY SUCCESS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br>
              <a:rPr lang="en-US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Problem-solving:  Identifying needs and problems</a:t>
            </a:r>
            <a:endParaRPr lang="en-U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1F850FFD-FFFC-443C-8A37-E28E5B944D2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33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11113" y="-20638"/>
            <a:ext cx="9144000" cy="6858001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14999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7FB07EF2-1BC9-4B32-BBED-131DE35AD18A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20485" name="Group 70"/>
          <p:cNvGrpSpPr>
            <a:grpSpLocks/>
          </p:cNvGrpSpPr>
          <p:nvPr/>
        </p:nvGrpSpPr>
        <p:grpSpPr bwMode="auto">
          <a:xfrm>
            <a:off x="2271713" y="823913"/>
            <a:ext cx="4295775" cy="4295775"/>
            <a:chOff x="1431" y="855"/>
            <a:chExt cx="2706" cy="2706"/>
          </a:xfrm>
        </p:grpSpPr>
        <p:sp>
          <p:nvSpPr>
            <p:cNvPr id="20492" name="Oval 46"/>
            <p:cNvSpPr>
              <a:spLocks noChangeArrowheads="1"/>
            </p:cNvSpPr>
            <p:nvPr/>
          </p:nvSpPr>
          <p:spPr bwMode="auto">
            <a:xfrm>
              <a:off x="1431" y="855"/>
              <a:ext cx="2706" cy="2706"/>
            </a:xfrm>
            <a:prstGeom prst="ellipse">
              <a:avLst/>
            </a:prstGeom>
            <a:gradFill rotWithShape="1">
              <a:gsLst>
                <a:gs pos="0">
                  <a:srgbClr val="B3CCFF"/>
                </a:gs>
                <a:gs pos="100000">
                  <a:srgbClr val="66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493" name="Text Box 47"/>
            <p:cNvSpPr txBox="1">
              <a:spLocks noChangeArrowheads="1"/>
            </p:cNvSpPr>
            <p:nvPr/>
          </p:nvSpPr>
          <p:spPr bwMode="auto">
            <a:xfrm>
              <a:off x="2136" y="97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Tekton Pro" pitchFamily="34" charset="0"/>
                </a:rPr>
                <a:t>Supervision</a:t>
              </a:r>
            </a:p>
          </p:txBody>
        </p:sp>
        <p:sp>
          <p:nvSpPr>
            <p:cNvPr id="20494" name="Text Box 48"/>
            <p:cNvSpPr txBox="1">
              <a:spLocks noChangeArrowheads="1"/>
            </p:cNvSpPr>
            <p:nvPr/>
          </p:nvSpPr>
          <p:spPr bwMode="auto">
            <a:xfrm>
              <a:off x="2442" y="1266"/>
              <a:ext cx="1296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5000"/>
                </a:lnSpc>
              </a:pPr>
              <a:r>
                <a:rPr lang="en-US" b="1">
                  <a:solidFill>
                    <a:srgbClr val="000000"/>
                  </a:solidFill>
                  <a:latin typeface="Monotype Corsiva" pitchFamily="66" charset="0"/>
                </a:rPr>
                <a:t>Problem-Solving</a:t>
              </a:r>
            </a:p>
          </p:txBody>
        </p:sp>
        <p:sp>
          <p:nvSpPr>
            <p:cNvPr id="20495" name="Text Box 49"/>
            <p:cNvSpPr txBox="1">
              <a:spLocks noChangeArrowheads="1"/>
            </p:cNvSpPr>
            <p:nvPr/>
          </p:nvSpPr>
          <p:spPr bwMode="auto">
            <a:xfrm>
              <a:off x="1560" y="1512"/>
              <a:ext cx="14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  <a:latin typeface="Forte" pitchFamily="66" charset="0"/>
                </a:rPr>
                <a:t>Communication</a:t>
              </a:r>
            </a:p>
          </p:txBody>
        </p:sp>
        <p:sp>
          <p:nvSpPr>
            <p:cNvPr id="20496" name="Text Box 50"/>
            <p:cNvSpPr txBox="1">
              <a:spLocks noChangeArrowheads="1"/>
            </p:cNvSpPr>
            <p:nvPr/>
          </p:nvSpPr>
          <p:spPr bwMode="auto">
            <a:xfrm>
              <a:off x="2694" y="1700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</a:rPr>
                <a:t>Training</a:t>
              </a:r>
            </a:p>
          </p:txBody>
        </p:sp>
        <p:sp>
          <p:nvSpPr>
            <p:cNvPr id="20497" name="Text Box 51"/>
            <p:cNvSpPr txBox="1">
              <a:spLocks noChangeArrowheads="1"/>
            </p:cNvSpPr>
            <p:nvPr/>
          </p:nvSpPr>
          <p:spPr bwMode="auto">
            <a:xfrm>
              <a:off x="1542" y="1945"/>
              <a:ext cx="24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Impact" pitchFamily="34" charset="0"/>
                </a:rPr>
                <a:t>PROCESSES</a:t>
              </a:r>
            </a:p>
          </p:txBody>
        </p:sp>
        <p:sp>
          <p:nvSpPr>
            <p:cNvPr id="20498" name="Text Box 52"/>
            <p:cNvSpPr txBox="1">
              <a:spLocks noChangeArrowheads="1"/>
            </p:cNvSpPr>
            <p:nvPr/>
          </p:nvSpPr>
          <p:spPr bwMode="auto">
            <a:xfrm>
              <a:off x="1626" y="2580"/>
              <a:ext cx="1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Comic Sans MS" pitchFamily="66" charset="0"/>
                </a:rPr>
                <a:t>Physical Fitness</a:t>
              </a:r>
            </a:p>
          </p:txBody>
        </p:sp>
        <p:sp>
          <p:nvSpPr>
            <p:cNvPr id="20499" name="Text Box 53"/>
            <p:cNvSpPr txBox="1">
              <a:spLocks noChangeArrowheads="1"/>
            </p:cNvSpPr>
            <p:nvPr/>
          </p:nvSpPr>
          <p:spPr bwMode="auto">
            <a:xfrm>
              <a:off x="1998" y="3174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Arial Narrow" pitchFamily="34" charset="0"/>
                </a:rPr>
                <a:t>Maintenance</a:t>
              </a:r>
            </a:p>
          </p:txBody>
        </p:sp>
        <p:sp>
          <p:nvSpPr>
            <p:cNvPr id="20500" name="Text Box 54"/>
            <p:cNvSpPr txBox="1">
              <a:spLocks noChangeArrowheads="1"/>
            </p:cNvSpPr>
            <p:nvPr/>
          </p:nvSpPr>
          <p:spPr bwMode="auto">
            <a:xfrm>
              <a:off x="2472" y="2364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latin typeface="Hobo Std" pitchFamily="50" charset="0"/>
                </a:rPr>
                <a:t>Planning</a:t>
              </a:r>
            </a:p>
          </p:txBody>
        </p:sp>
        <p:sp>
          <p:nvSpPr>
            <p:cNvPr id="20501" name="Text Box 55"/>
            <p:cNvSpPr txBox="1">
              <a:spLocks noChangeArrowheads="1"/>
            </p:cNvSpPr>
            <p:nvPr/>
          </p:nvSpPr>
          <p:spPr bwMode="auto">
            <a:xfrm>
              <a:off x="2466" y="2802"/>
              <a:ext cx="12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Administrative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Serivces</a:t>
              </a:r>
            </a:p>
          </p:txBody>
        </p:sp>
      </p:grpSp>
      <p:sp>
        <p:nvSpPr>
          <p:cNvPr id="20486" name="AutoShape 56"/>
          <p:cNvSpPr>
            <a:spLocks noChangeArrowheads="1"/>
          </p:cNvSpPr>
          <p:nvPr/>
        </p:nvSpPr>
        <p:spPr bwMode="auto">
          <a:xfrm>
            <a:off x="628650" y="2466975"/>
            <a:ext cx="2447925" cy="838200"/>
          </a:xfrm>
          <a:prstGeom prst="rightArrow">
            <a:avLst>
              <a:gd name="adj1" fmla="val 50000"/>
              <a:gd name="adj2" fmla="val 73011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7" name="Text Box 57"/>
          <p:cNvSpPr txBox="1">
            <a:spLocks noChangeArrowheads="1"/>
          </p:cNvSpPr>
          <p:nvPr/>
        </p:nvSpPr>
        <p:spPr bwMode="auto">
          <a:xfrm>
            <a:off x="676275" y="265747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 Narrow" pitchFamily="34" charset="0"/>
              </a:rPr>
              <a:t>Inputs (Resources)</a:t>
            </a:r>
          </a:p>
        </p:txBody>
      </p:sp>
      <p:sp>
        <p:nvSpPr>
          <p:cNvPr id="20488" name="Text Box 59"/>
          <p:cNvSpPr txBox="1">
            <a:spLocks noChangeArrowheads="1"/>
          </p:cNvSpPr>
          <p:nvPr/>
        </p:nvSpPr>
        <p:spPr bwMode="auto">
          <a:xfrm>
            <a:off x="622300" y="3435350"/>
            <a:ext cx="17319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Personnel</a:t>
            </a:r>
          </a:p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Apparatus</a:t>
            </a:r>
          </a:p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Equipment</a:t>
            </a:r>
          </a:p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Facilities</a:t>
            </a:r>
          </a:p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Tools</a:t>
            </a:r>
          </a:p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Time</a:t>
            </a:r>
          </a:p>
          <a:p>
            <a:pPr eaLnBrk="0" hangingPunct="0"/>
            <a:endParaRPr lang="en-US" sz="20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9" name="AutoShape 61"/>
          <p:cNvSpPr>
            <a:spLocks noChangeArrowheads="1"/>
          </p:cNvSpPr>
          <p:nvPr/>
        </p:nvSpPr>
        <p:spPr bwMode="auto">
          <a:xfrm>
            <a:off x="5953125" y="2457450"/>
            <a:ext cx="2447925" cy="838200"/>
          </a:xfrm>
          <a:prstGeom prst="rightArrow">
            <a:avLst>
              <a:gd name="adj1" fmla="val 50000"/>
              <a:gd name="adj2" fmla="val 73011"/>
            </a:avLst>
          </a:prstGeom>
          <a:gradFill rotWithShape="1">
            <a:gsLst>
              <a:gs pos="0">
                <a:schemeClr val="tx1">
                  <a:gamma/>
                  <a:tint val="3137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490" name="Text Box 62"/>
          <p:cNvSpPr txBox="1">
            <a:spLocks noChangeArrowheads="1"/>
          </p:cNvSpPr>
          <p:nvPr/>
        </p:nvSpPr>
        <p:spPr bwMode="auto">
          <a:xfrm>
            <a:off x="6000750" y="2649538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 Narrow" pitchFamily="34" charset="0"/>
              </a:rPr>
              <a:t>Outputs (Services)</a:t>
            </a:r>
          </a:p>
        </p:txBody>
      </p:sp>
      <p:sp>
        <p:nvSpPr>
          <p:cNvPr id="20491" name="Text Box 60"/>
          <p:cNvSpPr txBox="1">
            <a:spLocks noChangeArrowheads="1"/>
          </p:cNvSpPr>
          <p:nvPr/>
        </p:nvSpPr>
        <p:spPr bwMode="auto">
          <a:xfrm>
            <a:off x="6784975" y="3298825"/>
            <a:ext cx="18938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latin typeface="Arial Narrow" pitchFamily="34" charset="0"/>
              </a:rPr>
              <a:t>Fire Suppression</a:t>
            </a:r>
          </a:p>
          <a:p>
            <a:pPr eaLnBrk="0" hangingPunct="0"/>
            <a:r>
              <a:rPr lang="en-US" sz="2000" b="1">
                <a:latin typeface="Arial Narrow" pitchFamily="34" charset="0"/>
              </a:rPr>
              <a:t>Fire Prevention</a:t>
            </a:r>
          </a:p>
          <a:p>
            <a:pPr eaLnBrk="0" hangingPunct="0"/>
            <a:r>
              <a:rPr lang="en-US" sz="2000" b="1">
                <a:latin typeface="Arial Narrow" pitchFamily="34" charset="0"/>
              </a:rPr>
              <a:t>EMS</a:t>
            </a:r>
          </a:p>
          <a:p>
            <a:pPr eaLnBrk="0" hangingPunct="0"/>
            <a:r>
              <a:rPr lang="en-US" sz="2000" b="1">
                <a:latin typeface="Arial Narrow" pitchFamily="34" charset="0"/>
              </a:rPr>
              <a:t>Public Education</a:t>
            </a:r>
          </a:p>
          <a:p>
            <a:pPr eaLnBrk="0" hangingPunct="0"/>
            <a:r>
              <a:rPr lang="en-US" sz="2000" b="1">
                <a:latin typeface="Arial Narrow" pitchFamily="34" charset="0"/>
              </a:rPr>
              <a:t>Public Relations</a:t>
            </a:r>
          </a:p>
          <a:p>
            <a:pPr eaLnBrk="0" hangingPunct="0"/>
            <a:r>
              <a:rPr lang="en-US" sz="2000" b="1">
                <a:latin typeface="Arial Narrow" pitchFamily="34" charset="0"/>
              </a:rPr>
              <a:t>Community Service</a:t>
            </a:r>
          </a:p>
          <a:p>
            <a:pPr eaLnBrk="0" hangingPunct="0"/>
            <a:endParaRPr lang="en-US" sz="2000" b="1">
              <a:latin typeface="Arial Narrow" pitchFamily="34" charset="0"/>
            </a:endParaRPr>
          </a:p>
          <a:p>
            <a:pPr eaLnBrk="0" hangingPunct="0"/>
            <a:endParaRPr lang="en-US" sz="2000" b="1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F9934CB2-D4C2-4732-B0E2-CC649173B10C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598488" y="1931988"/>
            <a:ext cx="8120062" cy="3886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community provides inputs (resources) and the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fire/EMS department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provides processes in order to achieve outputs (services).</a:t>
            </a:r>
            <a:r>
              <a:rPr lang="en-US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D616E5B5-C026-42A8-9402-CF8BD53018F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625600" y="138113"/>
            <a:ext cx="73294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Company officer </a:t>
            </a:r>
            <a:r>
              <a:rPr lang="en-US" dirty="0"/>
              <a:t>CHALLENGES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620713" y="1552575"/>
            <a:ext cx="8318500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is responsible for efficient service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must allocate resources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effectively.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 of the company must be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identified.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resources and overwhelming needs create great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must establish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priorities.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must balance individual and group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AEA0CB30-09EA-49C3-B8CE-1F37EB030A6D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698500" y="1773238"/>
            <a:ext cx="8113713" cy="3886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 examples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individual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needs that the CO must consider?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6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1063" y="332581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A1F277F5-2C4A-4273-91E9-75D9DD66F29B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00050" y="1900238"/>
            <a:ext cx="8175625" cy="3886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 examples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group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needs that a CO needs to consider?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4580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813" y="338931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AE2F455D-E192-4A03-A9EF-AB2DF6C7B412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31938" y="153988"/>
            <a:ext cx="73279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Company officer CHALLENGES</a:t>
            </a:r>
            <a:r>
              <a:rPr lang="en-US" cap="none" dirty="0" smtClean="0"/>
              <a:t> (cont'd)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61950" y="2089150"/>
            <a:ext cx="8624888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Decisions/Judgments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adequacy of existing processes</a:t>
            </a:r>
          </a:p>
          <a:p>
            <a:pPr lvl="1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Problematic if failing to meet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needs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must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establish problem-solving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B7E6F799-D0CB-48F8-BE11-11A3A5892BE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73075" y="1916113"/>
            <a:ext cx="8418513" cy="3886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the responsibility of management or company to identify and solve problems?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</a:p>
        </p:txBody>
      </p:sp>
      <p:pic>
        <p:nvPicPr>
          <p:cNvPr id="26628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1063" y="354647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7A489B7E-7D0A-4D7F-A4A9-384175A5277C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95438" y="201613"/>
            <a:ext cx="726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</a:t>
            </a:r>
            <a:r>
              <a:rPr lang="en-US" dirty="0" smtClean="0"/>
              <a:t>Company </a:t>
            </a:r>
            <a:br>
              <a:rPr lang="en-US" dirty="0" smtClean="0"/>
            </a:br>
            <a:r>
              <a:rPr lang="en-US" dirty="0" smtClean="0"/>
              <a:t>officer MUST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415925" y="2009775"/>
            <a:ext cx="8302625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problems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company-level problems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 management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other critical problems that cannot be solved without upper-level assistance/action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8464685A-1C70-4562-9A50-0FA735F88409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598488" y="2009775"/>
            <a:ext cx="7851775" cy="3886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you define the word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"problem"?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8676" name="Picture 3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863" y="316865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4EB7932F-7157-417D-9E1F-EC6373FE7696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44638" y="76200"/>
            <a:ext cx="6559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WHAT IS A PROBLEM?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461963" y="1584325"/>
            <a:ext cx="8397875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problem exists whenever there is a difference between the actual situation and the desired situation.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problem exists whenever there is a gap between the way things are and the way they ought to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greater the gap--the bigger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Clr>
                <a:srgbClr val="FFFF00"/>
              </a:buClr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1" name="Picture 7" descr="MCj007862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3811588"/>
            <a:ext cx="232886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D1BD4C97-4EDF-417F-A4DD-DDC4AE874B7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371600" algn="l" eaLnBrk="1" hangingPunct="1">
              <a:defRPr/>
            </a:pPr>
            <a:r>
              <a:rPr lang="en-US" sz="3600" dirty="0"/>
              <a:t>OBJECTIVES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636588" y="1663700"/>
            <a:ext cx="8066087" cy="38862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FFFF00"/>
              </a:buClr>
              <a:buFontTx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will: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services provided by a typical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fire/ emergency medical services (EMS)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 (outputs), and resources needed to provide these services (inputs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understand their interrelationship.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advantages and disadvantages of individual and group problem-solving.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 Group Technique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(NGT).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BA1F386D-B007-411E-B89C-2A7C3D0CFBC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751013" y="169863"/>
            <a:ext cx="6951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PARTICIPATION IN PROBLEM IDENTIFICATION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493713" y="1978025"/>
            <a:ext cx="8382000" cy="38862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None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 works alone)</a:t>
            </a:r>
          </a:p>
          <a:p>
            <a:pPr marL="457200" indent="-457200" eaLnBrk="1" hangingPunct="1">
              <a:spcBef>
                <a:spcPts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Some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 gets input from group members)</a:t>
            </a:r>
          </a:p>
          <a:p>
            <a:pPr marL="457200" indent="-457200" eaLnBrk="1" hangingPunct="1">
              <a:spcBef>
                <a:spcPts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(CO and company work together as a group)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807F71B7-53ED-4CE1-AF3E-2A5088B321DE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469900"/>
            <a:ext cx="7851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TECHNIQUES FOR INCREASING EFFECTIVENESS OF GROUPS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82613" y="2592388"/>
            <a:ext cx="34242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Brainstorming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NGT</a:t>
            </a:r>
          </a:p>
        </p:txBody>
      </p:sp>
      <p:pic>
        <p:nvPicPr>
          <p:cNvPr id="31749" name="Picture 8" descr="brainstorm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359275" y="2370138"/>
            <a:ext cx="4176713" cy="313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MPj042855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72212CF2-793C-49C3-B318-0BD0630955FF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BRAINSTORMING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1382713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Rules: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Record all ideas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Anyone can speak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 criticism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Encourage far-fetched ideas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Piggy-backing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Evaluate and prioritize after ideas stop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CAEBF23A-93A4-4A53-8748-4658EB06A537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28763" y="155575"/>
            <a:ext cx="71897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NOMINAL GROUP </a:t>
            </a:r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1946275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Simple five-step process:</a:t>
            </a:r>
          </a:p>
          <a:p>
            <a:pPr marL="568325" indent="-568325">
              <a:spcBef>
                <a:spcPts val="0"/>
              </a:spcBef>
              <a:buClr>
                <a:srgbClr val="FFFF00"/>
              </a:buClr>
              <a:buFont typeface="Wingdings" pitchFamily="2" charset="2"/>
              <a:buAutoNum type="arabicPeriod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Silent generation of ideas</a:t>
            </a:r>
          </a:p>
          <a:p>
            <a:pPr marL="568325" indent="-568325">
              <a:spcBef>
                <a:spcPts val="0"/>
              </a:spcBef>
              <a:buClr>
                <a:srgbClr val="FFFF00"/>
              </a:buClr>
              <a:buFont typeface="Wingdings" pitchFamily="2" charset="2"/>
              <a:buAutoNum type="arabicPeriod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Recording ideas</a:t>
            </a:r>
          </a:p>
          <a:p>
            <a:pPr marL="568325" indent="-568325">
              <a:spcBef>
                <a:spcPts val="0"/>
              </a:spcBef>
              <a:buClr>
                <a:srgbClr val="FFFF00"/>
              </a:buClr>
              <a:buFont typeface="Wingdings" pitchFamily="2" charset="2"/>
              <a:buAutoNum type="arabicPeriod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Clarification</a:t>
            </a:r>
          </a:p>
          <a:p>
            <a:pPr marL="568325" indent="-568325">
              <a:spcBef>
                <a:spcPts val="0"/>
              </a:spcBef>
              <a:buClr>
                <a:srgbClr val="FFFF00"/>
              </a:buClr>
              <a:buFont typeface="Wingdings" pitchFamily="2" charset="2"/>
              <a:buAutoNum type="arabicPeriod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Voting</a:t>
            </a:r>
          </a:p>
          <a:p>
            <a:pPr marL="568325" indent="-568325">
              <a:spcBef>
                <a:spcPts val="0"/>
              </a:spcBef>
              <a:buClr>
                <a:srgbClr val="FFFF00"/>
              </a:buClr>
              <a:buFont typeface="Wingdings" pitchFamily="2" charset="2"/>
              <a:buAutoNum type="arabicPeriod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Scoring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1F42099C-CD5C-4F7B-9ACA-947D8A9A39E7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62100" y="153988"/>
            <a:ext cx="74088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ADVANTAGES OF </a:t>
            </a:r>
            <a:r>
              <a:rPr lang="en-US" dirty="0" smtClean="0"/>
              <a:t>Nominal Group Technique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20574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Each member participates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Prevents domination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Each person has equal vote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Structured process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Many ideas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MPj043050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PS-</a:t>
            </a:r>
            <a:fld id="{15C632F3-521B-441F-97FA-C4D686F4030C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973138" y="24765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</a:rPr>
              <a:t>NOMINAL GROUP TECHNIQUE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34975" y="1714500"/>
            <a:ext cx="5492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000000"/>
              </a:buClr>
              <a:buSzPct val="125000"/>
              <a:buFontTx/>
              <a:buChar char="•"/>
              <a:defRPr/>
            </a:pPr>
            <a:r>
              <a:rPr 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Step #1:  </a:t>
            </a:r>
            <a:br>
              <a:rPr 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Silent Generation of Ideas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2" descr="MPj040900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PS-</a:t>
            </a:r>
            <a:fld id="{F2B9AB78-C748-4893-9E1B-CDF7C6B79C88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568325" y="263525"/>
            <a:ext cx="83391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cap="none" dirty="0">
                <a:solidFill>
                  <a:schemeClr val="tx1"/>
                </a:solidFill>
              </a:rPr>
              <a:t>NOMINAL GROUP </a:t>
            </a:r>
            <a:r>
              <a:rPr lang="en-US" cap="none" dirty="0" smtClean="0">
                <a:solidFill>
                  <a:schemeClr val="tx1"/>
                </a:solidFill>
              </a:rPr>
              <a:t>TECHNIQUE (cont'd)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50863" y="1751013"/>
            <a:ext cx="81565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FontTx/>
              <a:buChar char="•"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Step #2:  Recording Ideas</a:t>
            </a:r>
          </a:p>
          <a:p>
            <a:pPr marL="852488" lvl="1" indent="-285750">
              <a:spcBef>
                <a:spcPts val="0"/>
              </a:spcBef>
              <a:buFontTx/>
              <a:buChar char="–"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 discussion</a:t>
            </a:r>
          </a:p>
          <a:p>
            <a:pPr marL="852488" lvl="1" indent="-285750">
              <a:spcBef>
                <a:spcPts val="0"/>
              </a:spcBef>
              <a:buFontTx/>
              <a:buChar char="–"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Round-robin process</a:t>
            </a:r>
          </a:p>
          <a:p>
            <a:pPr marL="852488" lvl="1" indent="-285750">
              <a:spcBef>
                <a:spcPts val="0"/>
              </a:spcBef>
              <a:buFontTx/>
              <a:buChar char="–"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"Hitchhiking" encouraged</a:t>
            </a:r>
          </a:p>
          <a:p>
            <a:pPr marL="852488" lvl="1" indent="-285750">
              <a:spcBef>
                <a:spcPts val="0"/>
              </a:spcBef>
              <a:buFontTx/>
              <a:buChar char="–"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"Passing" is allowed</a:t>
            </a:r>
          </a:p>
          <a:p>
            <a:pPr marL="852488" lvl="1" indent="-285750">
              <a:spcBef>
                <a:spcPts val="0"/>
              </a:spcBef>
              <a:buFontTx/>
              <a:buChar char="–"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"Reentry" after "passing" is fine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31BD4892-4B35-495F-B6ED-711D5967282D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44638" y="171450"/>
            <a:ext cx="729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cap="none" dirty="0"/>
              <a:t>NOMINAL GROUP </a:t>
            </a:r>
            <a:r>
              <a:rPr lang="en-US" cap="none" dirty="0" smtClean="0"/>
              <a:t>TECHNIQUE (cont'd) </a:t>
            </a:r>
            <a:endParaRPr lang="en-US" cap="none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39775" y="1876425"/>
            <a:ext cx="81565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Step #3:  Clarification</a:t>
            </a:r>
          </a:p>
          <a:p>
            <a:pPr lvl="1">
              <a:spcBef>
                <a:spcPts val="0"/>
              </a:spcBef>
              <a:buClr>
                <a:srgbClr val="FFFF00"/>
              </a:buClr>
              <a:buFontTx/>
              <a:buChar char="–"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Clarify meaning, don't discuss</a:t>
            </a:r>
          </a:p>
          <a:p>
            <a:pPr lvl="1">
              <a:spcBef>
                <a:spcPts val="0"/>
              </a:spcBef>
              <a:buClr>
                <a:srgbClr val="FFFF00"/>
              </a:buClr>
              <a:buFontTx/>
              <a:buChar char="–"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Combine obvious duplicates</a:t>
            </a:r>
          </a:p>
          <a:p>
            <a:pPr lvl="1">
              <a:spcBef>
                <a:spcPts val="0"/>
              </a:spcBef>
              <a:buClr>
                <a:srgbClr val="FFFF00"/>
              </a:buClr>
              <a:buFontTx/>
              <a:buChar char="–"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Eliminate problems that need to be solved by:</a:t>
            </a:r>
          </a:p>
          <a:p>
            <a:pPr lvl="2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--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Upper management</a:t>
            </a:r>
          </a:p>
          <a:p>
            <a:pPr lvl="2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--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 alone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92FFB38D-E80D-452B-9ED2-EE0B530E9EF2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44638" y="171450"/>
            <a:ext cx="73469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cap="none" dirty="0"/>
              <a:t>NOMINAL GROUP </a:t>
            </a:r>
            <a:r>
              <a:rPr lang="en-US" cap="none" dirty="0" smtClean="0"/>
              <a:t>TECHNIQUE (cont'd) </a:t>
            </a:r>
            <a:endParaRPr lang="en-US" cap="none" dirty="0"/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1182688" y="2057400"/>
            <a:ext cx="75041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Step #4:  Voting</a:t>
            </a:r>
          </a:p>
        </p:txBody>
      </p:sp>
      <p:grpSp>
        <p:nvGrpSpPr>
          <p:cNvPr id="38917" name="Group 12"/>
          <p:cNvGrpSpPr>
            <a:grpSpLocks/>
          </p:cNvGrpSpPr>
          <p:nvPr/>
        </p:nvGrpSpPr>
        <p:grpSpPr bwMode="auto">
          <a:xfrm>
            <a:off x="2365375" y="2867025"/>
            <a:ext cx="4098925" cy="2071688"/>
            <a:chOff x="571" y="1690"/>
            <a:chExt cx="3868" cy="1700"/>
          </a:xfrm>
        </p:grpSpPr>
        <p:sp>
          <p:nvSpPr>
            <p:cNvPr id="38918" name="Rectangle 4"/>
            <p:cNvSpPr>
              <a:spLocks noChangeArrowheads="1"/>
            </p:cNvSpPr>
            <p:nvPr/>
          </p:nvSpPr>
          <p:spPr bwMode="auto">
            <a:xfrm>
              <a:off x="571" y="1690"/>
              <a:ext cx="3868" cy="1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prstShdw prst="shdw12">
                <a:schemeClr val="hlink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000000"/>
                </a:solidFill>
                <a:latin typeface="Tekton Pro Cond" pitchFamily="34" charset="0"/>
              </a:endParaRPr>
            </a:p>
          </p:txBody>
        </p:sp>
        <p:sp>
          <p:nvSpPr>
            <p:cNvPr id="38919" name="Text Box 6"/>
            <p:cNvSpPr txBox="1">
              <a:spLocks noChangeArrowheads="1"/>
            </p:cNvSpPr>
            <p:nvPr/>
          </p:nvSpPr>
          <p:spPr bwMode="auto">
            <a:xfrm>
              <a:off x="729" y="1723"/>
              <a:ext cx="1613" cy="37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cs typeface="Times New Roman" pitchFamily="18" charset="0"/>
                </a:rPr>
                <a:t>ITEM #20</a:t>
              </a:r>
            </a:p>
          </p:txBody>
        </p:sp>
        <p:sp>
          <p:nvSpPr>
            <p:cNvPr id="38920" name="Text Box 7"/>
            <p:cNvSpPr txBox="1">
              <a:spLocks noChangeArrowheads="1"/>
            </p:cNvSpPr>
            <p:nvPr/>
          </p:nvSpPr>
          <p:spPr bwMode="auto">
            <a:xfrm>
              <a:off x="1627" y="2275"/>
              <a:ext cx="2529" cy="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cs typeface="Times New Roman" pitchFamily="18" charset="0"/>
                </a:rPr>
                <a:t>Poor Performance at Structure Fires</a:t>
              </a:r>
            </a:p>
          </p:txBody>
        </p:sp>
        <p:sp>
          <p:nvSpPr>
            <p:cNvPr id="38921" name="Text Box 8"/>
            <p:cNvSpPr txBox="1">
              <a:spLocks noChangeArrowheads="1"/>
            </p:cNvSpPr>
            <p:nvPr/>
          </p:nvSpPr>
          <p:spPr bwMode="auto">
            <a:xfrm>
              <a:off x="3718" y="2973"/>
              <a:ext cx="319" cy="37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cs typeface="Times New Roman" pitchFamily="18" charset="0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8B8F9D3C-B6F0-4E53-8F00-49BAE8B3D244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44638" y="171450"/>
            <a:ext cx="73469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cap="none" dirty="0"/>
              <a:t>NOMINAL GROUP </a:t>
            </a:r>
            <a:r>
              <a:rPr lang="en-US" cap="none" dirty="0" smtClean="0"/>
              <a:t>TECHNIQUE (cont'd) </a:t>
            </a:r>
            <a:endParaRPr lang="en-US" cap="none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20574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Step #5: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Scoring</a:t>
            </a:r>
          </a:p>
          <a:p>
            <a:pPr lvl="1">
              <a:spcBef>
                <a:spcPts val="0"/>
              </a:spcBef>
              <a:buClr>
                <a:srgbClr val="FFFF00"/>
              </a:buClr>
              <a:buFontTx/>
              <a:buChar char="–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Collect cards and shuffle</a:t>
            </a:r>
          </a:p>
          <a:p>
            <a:pPr lvl="1">
              <a:spcBef>
                <a:spcPts val="0"/>
              </a:spcBef>
              <a:buClr>
                <a:srgbClr val="FFFF00"/>
              </a:buClr>
              <a:buFontTx/>
              <a:buChar char="–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Record votes on easel pad beside item number</a:t>
            </a:r>
          </a:p>
          <a:p>
            <a:pPr lvl="1">
              <a:spcBef>
                <a:spcPts val="0"/>
              </a:spcBef>
              <a:buClr>
                <a:srgbClr val="FFFF00"/>
              </a:buClr>
              <a:buFontTx/>
              <a:buChar char="–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Prioritize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02BD5E74-82EE-4664-B512-F94983B787F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 eaLnBrk="1" hangingPunct="1">
              <a:defRPr/>
            </a:pPr>
            <a:r>
              <a:rPr lang="en-US" dirty="0" smtClean="0"/>
              <a:t>OBJECTIVES (</a:t>
            </a:r>
            <a:r>
              <a:rPr lang="en-US" cap="none" dirty="0" smtClean="0"/>
              <a:t>cont'd)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68488"/>
            <a:ext cx="7624763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four methods by which problems are solved.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the critical steps in a problem-solving model.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force field analysis as an aid to diagnosing a problem.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0EBA9595-5AAF-4E82-96AB-9E1FDB389D1D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922463" y="139700"/>
            <a:ext cx="67643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CHECKING PRIORITIES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14375" y="1884363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Who will benefit?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 it cost-effective?  Worth the time?  Worth the money?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What is the impact on company performance?</a:t>
            </a:r>
          </a:p>
        </p:txBody>
      </p:sp>
      <p:pic>
        <p:nvPicPr>
          <p:cNvPr id="40965" name="Picture 9" descr="MCj044131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350" y="35337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BEC2B6D3-64BB-4399-B0E7-2F6037B09963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655763" y="107950"/>
            <a:ext cx="71421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CHECKING </a:t>
            </a:r>
            <a:r>
              <a:rPr lang="en-US" dirty="0" smtClean="0"/>
              <a:t>PRIORITIES </a:t>
            </a:r>
            <a:r>
              <a:rPr lang="en-US" cap="none" dirty="0" smtClean="0"/>
              <a:t>(cont'd)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20574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If solving the problem will not have a direct or indirect impact on company performance, cost of operation, or quality of service, then it is questionable as a valid priority.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9263D045-1BAA-49AB-B076-EBF35377F29E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1608138" y="153988"/>
            <a:ext cx="6937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PROBLEM-SOLVING METHODS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762000" y="20574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Intuitive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Minimum effort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Politically based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Systematic</a:t>
            </a:r>
          </a:p>
        </p:txBody>
      </p:sp>
      <p:pic>
        <p:nvPicPr>
          <p:cNvPr id="43013" name="Picture 9" descr="MPj04421770000[1]"/>
          <p:cNvPicPr>
            <a:picLocks noChangeAspect="1" noChangeArrowheads="1"/>
          </p:cNvPicPr>
          <p:nvPr/>
        </p:nvPicPr>
        <p:blipFill>
          <a:blip r:embed="rId2" cstate="print"/>
          <a:srcRect l="7233" t="8952" r="9404" b="7732"/>
          <a:stretch>
            <a:fillRect/>
          </a:stretch>
        </p:blipFill>
        <p:spPr bwMode="auto">
          <a:xfrm>
            <a:off x="4395788" y="1779588"/>
            <a:ext cx="3813175" cy="3387725"/>
          </a:xfrm>
          <a:prstGeom prst="rect">
            <a:avLst/>
          </a:prstGeom>
          <a:noFill/>
          <a:ln w="9525">
            <a:solidFill>
              <a:srgbClr val="C3D7EB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F5AEE5FE-98FF-4AE2-B514-8F56E61DC781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3548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Level of participation</a:t>
            </a:r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50875" y="20574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Importance and complexity of problem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Knowledge of subordinates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Who is affected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Required degree of acceptance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B69257FE-F648-4C50-B3C5-627C3210B10A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00188" y="155575"/>
            <a:ext cx="6697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SITUATION ANALYSIS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20574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Determine causal factors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Identify assets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Explore alternative strategies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Prioritize strategies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F25C2B56-7121-49ED-9E53-32DF75718776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608138" y="217488"/>
            <a:ext cx="72358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DETERMINE CAUSAL FACTORS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98500" y="1679575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What are the symptoms?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Who is involved?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What is the standard?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What exactly is happening?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Where is the problem occurring?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When does it occur?</a:t>
            </a:r>
          </a:p>
        </p:txBody>
      </p:sp>
      <p:pic>
        <p:nvPicPr>
          <p:cNvPr id="46085" name="Picture 7" descr="MCj043485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475" y="4032250"/>
            <a:ext cx="23209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CA2BB5C7-4610-4830-904F-AD04C4AFFC30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76388" y="169863"/>
            <a:ext cx="73628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SYMPTOMS VERSUS CAUSE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20574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Symptom--What happened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Cause--Why it happened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312E21F0-1684-49B9-BE96-51AD2113B3DC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468438" y="76200"/>
            <a:ext cx="7470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FORCE FIELD ANALYSIS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57213" y="2057400"/>
            <a:ext cx="8302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Define </a:t>
            </a: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problem and the goal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List driving forces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List restraining forces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Estimate the relative strength of each force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Estimate your ability to influence each force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2037"/>
              </a:gs>
              <a:gs pos="50000">
                <a:srgbClr val="004676"/>
              </a:gs>
              <a:gs pos="100000">
                <a:srgbClr val="00203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A90FB82C-4ECE-4625-A442-D3B71309DAAE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DRIVING FORCES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4953000" y="228600"/>
            <a:ext cx="431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RESTRAINING FORCES</a:t>
            </a:r>
          </a:p>
        </p:txBody>
      </p:sp>
      <p:grpSp>
        <p:nvGrpSpPr>
          <p:cNvPr id="49158" name="Group 5"/>
          <p:cNvGrpSpPr>
            <a:grpSpLocks/>
          </p:cNvGrpSpPr>
          <p:nvPr/>
        </p:nvGrpSpPr>
        <p:grpSpPr bwMode="auto">
          <a:xfrm>
            <a:off x="249238" y="1068388"/>
            <a:ext cx="8764587" cy="5637212"/>
            <a:chOff x="167" y="673"/>
            <a:chExt cx="5521" cy="3551"/>
          </a:xfrm>
        </p:grpSpPr>
        <p:sp>
          <p:nvSpPr>
            <p:cNvPr id="49159" name="Line 6"/>
            <p:cNvSpPr>
              <a:spLocks noChangeShapeType="1"/>
            </p:cNvSpPr>
            <p:nvPr/>
          </p:nvSpPr>
          <p:spPr bwMode="auto">
            <a:xfrm>
              <a:off x="2529" y="673"/>
              <a:ext cx="0" cy="3545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0" name="Line 7"/>
            <p:cNvSpPr>
              <a:spLocks noChangeShapeType="1"/>
            </p:cNvSpPr>
            <p:nvPr/>
          </p:nvSpPr>
          <p:spPr bwMode="auto">
            <a:xfrm>
              <a:off x="3201" y="679"/>
              <a:ext cx="0" cy="3545"/>
            </a:xfrm>
            <a:prstGeom prst="line">
              <a:avLst/>
            </a:prstGeom>
            <a:noFill/>
            <a:ln w="57150">
              <a:noFill/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Text Box 8"/>
            <p:cNvSpPr txBox="1">
              <a:spLocks noChangeArrowheads="1"/>
            </p:cNvSpPr>
            <p:nvPr/>
          </p:nvSpPr>
          <p:spPr bwMode="auto">
            <a:xfrm>
              <a:off x="2707" y="1035"/>
              <a:ext cx="315" cy="2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latin typeface="Arial" charset="0"/>
                </a:rPr>
                <a:t>T</a:t>
              </a:r>
              <a:br>
                <a:rPr lang="en-US" sz="3200" b="1">
                  <a:latin typeface="Arial" charset="0"/>
                </a:rPr>
              </a:br>
              <a:r>
                <a:rPr lang="en-US" sz="3200" b="1">
                  <a:latin typeface="Arial" charset="0"/>
                </a:rPr>
                <a:t>H</a:t>
              </a:r>
              <a:br>
                <a:rPr lang="en-US" sz="3200" b="1">
                  <a:latin typeface="Arial" charset="0"/>
                </a:rPr>
              </a:br>
              <a:r>
                <a:rPr lang="en-US" sz="3200" b="1">
                  <a:latin typeface="Arial" charset="0"/>
                </a:rPr>
                <a:t>E</a:t>
              </a:r>
              <a:br>
                <a:rPr lang="en-US" sz="3200" b="1">
                  <a:latin typeface="Arial" charset="0"/>
                </a:rPr>
              </a:br>
              <a:r>
                <a:rPr lang="en-US" sz="3200" b="1">
                  <a:latin typeface="Arial" charset="0"/>
                </a:rPr>
                <a:t/>
              </a:r>
              <a:br>
                <a:rPr lang="en-US" sz="3200" b="1">
                  <a:latin typeface="Arial" charset="0"/>
                </a:rPr>
              </a:br>
              <a:r>
                <a:rPr lang="en-US" sz="3200" b="1">
                  <a:latin typeface="Arial" charset="0"/>
                </a:rPr>
                <a:t>G</a:t>
              </a:r>
              <a:br>
                <a:rPr lang="en-US" sz="3200" b="1">
                  <a:latin typeface="Arial" charset="0"/>
                </a:rPr>
              </a:br>
              <a:r>
                <a:rPr lang="en-US" sz="3200" b="1">
                  <a:latin typeface="Arial" charset="0"/>
                </a:rPr>
                <a:t>O</a:t>
              </a:r>
              <a:br>
                <a:rPr lang="en-US" sz="3200" b="1">
                  <a:latin typeface="Arial" charset="0"/>
                </a:rPr>
              </a:br>
              <a:r>
                <a:rPr lang="en-US" sz="3200" b="1">
                  <a:latin typeface="Arial" charset="0"/>
                </a:rPr>
                <a:t>A</a:t>
              </a:r>
              <a:br>
                <a:rPr lang="en-US" sz="3200" b="1">
                  <a:latin typeface="Arial" charset="0"/>
                </a:rPr>
              </a:br>
              <a:r>
                <a:rPr lang="en-US" sz="3200" b="1">
                  <a:latin typeface="Arial" charset="0"/>
                </a:rPr>
                <a:t>L</a:t>
              </a:r>
            </a:p>
          </p:txBody>
        </p:sp>
        <p:sp>
          <p:nvSpPr>
            <p:cNvPr id="49162" name="AutoShape 9"/>
            <p:cNvSpPr>
              <a:spLocks noChangeArrowheads="1"/>
            </p:cNvSpPr>
            <p:nvPr/>
          </p:nvSpPr>
          <p:spPr bwMode="auto">
            <a:xfrm>
              <a:off x="3240" y="1344"/>
              <a:ext cx="672" cy="115"/>
            </a:xfrm>
            <a:prstGeom prst="leftArrow">
              <a:avLst>
                <a:gd name="adj1" fmla="val 50000"/>
                <a:gd name="adj2" fmla="val 146087"/>
              </a:avLst>
            </a:prstGeom>
            <a:solidFill>
              <a:srgbClr val="99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9163" name="AutoShape 10"/>
            <p:cNvSpPr>
              <a:spLocks noChangeArrowheads="1"/>
            </p:cNvSpPr>
            <p:nvPr/>
          </p:nvSpPr>
          <p:spPr bwMode="auto">
            <a:xfrm>
              <a:off x="3240" y="1872"/>
              <a:ext cx="2448" cy="115"/>
            </a:xfrm>
            <a:prstGeom prst="leftArrow">
              <a:avLst>
                <a:gd name="adj1" fmla="val 50000"/>
                <a:gd name="adj2" fmla="val 135606"/>
              </a:avLst>
            </a:prstGeom>
            <a:solidFill>
              <a:srgbClr val="99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9164" name="AutoShape 11"/>
            <p:cNvSpPr>
              <a:spLocks noChangeArrowheads="1"/>
            </p:cNvSpPr>
            <p:nvPr/>
          </p:nvSpPr>
          <p:spPr bwMode="auto">
            <a:xfrm>
              <a:off x="3240" y="2256"/>
              <a:ext cx="2112" cy="115"/>
            </a:xfrm>
            <a:prstGeom prst="leftArrow">
              <a:avLst>
                <a:gd name="adj1" fmla="val 50000"/>
                <a:gd name="adj2" fmla="val 116993"/>
              </a:avLst>
            </a:prstGeom>
            <a:solidFill>
              <a:srgbClr val="99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9165" name="AutoShape 12"/>
            <p:cNvSpPr>
              <a:spLocks noChangeArrowheads="1"/>
            </p:cNvSpPr>
            <p:nvPr/>
          </p:nvSpPr>
          <p:spPr bwMode="auto">
            <a:xfrm>
              <a:off x="3240" y="3072"/>
              <a:ext cx="1728" cy="115"/>
            </a:xfrm>
            <a:prstGeom prst="leftArrow">
              <a:avLst>
                <a:gd name="adj1" fmla="val 50000"/>
                <a:gd name="adj2" fmla="val 95722"/>
              </a:avLst>
            </a:prstGeom>
            <a:solidFill>
              <a:srgbClr val="99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9166" name="AutoShape 13"/>
            <p:cNvSpPr>
              <a:spLocks noChangeArrowheads="1"/>
            </p:cNvSpPr>
            <p:nvPr/>
          </p:nvSpPr>
          <p:spPr bwMode="auto">
            <a:xfrm>
              <a:off x="3240" y="3696"/>
              <a:ext cx="2304" cy="115"/>
            </a:xfrm>
            <a:prstGeom prst="leftArrow">
              <a:avLst>
                <a:gd name="adj1" fmla="val 50000"/>
                <a:gd name="adj2" fmla="val 127629"/>
              </a:avLst>
            </a:prstGeom>
            <a:solidFill>
              <a:srgbClr val="99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9167" name="AutoShape 14"/>
            <p:cNvSpPr>
              <a:spLocks noChangeArrowheads="1"/>
            </p:cNvSpPr>
            <p:nvPr/>
          </p:nvSpPr>
          <p:spPr bwMode="auto">
            <a:xfrm rot="10800000">
              <a:off x="504" y="3485"/>
              <a:ext cx="1974" cy="115"/>
            </a:xfrm>
            <a:prstGeom prst="leftArrow">
              <a:avLst>
                <a:gd name="adj1" fmla="val 50000"/>
                <a:gd name="adj2" fmla="val 109349"/>
              </a:avLst>
            </a:prstGeom>
            <a:solidFill>
              <a:srgbClr val="99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9168" name="AutoShape 15"/>
            <p:cNvSpPr>
              <a:spLocks noChangeArrowheads="1"/>
            </p:cNvSpPr>
            <p:nvPr/>
          </p:nvSpPr>
          <p:spPr bwMode="auto">
            <a:xfrm rot="10800000">
              <a:off x="1613" y="2928"/>
              <a:ext cx="864" cy="115"/>
            </a:xfrm>
            <a:prstGeom prst="leftArrow">
              <a:avLst>
                <a:gd name="adj1" fmla="val 50000"/>
                <a:gd name="adj2" fmla="val 47861"/>
              </a:avLst>
            </a:prstGeom>
            <a:solidFill>
              <a:srgbClr val="99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9169" name="AutoShape 16"/>
            <p:cNvSpPr>
              <a:spLocks noChangeArrowheads="1"/>
            </p:cNvSpPr>
            <p:nvPr/>
          </p:nvSpPr>
          <p:spPr bwMode="auto">
            <a:xfrm rot="10800000">
              <a:off x="742" y="2274"/>
              <a:ext cx="1727" cy="115"/>
            </a:xfrm>
            <a:prstGeom prst="leftArrow">
              <a:avLst>
                <a:gd name="adj1" fmla="val 50000"/>
                <a:gd name="adj2" fmla="val 95666"/>
              </a:avLst>
            </a:prstGeom>
            <a:solidFill>
              <a:srgbClr val="99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9170" name="AutoShape 17"/>
            <p:cNvSpPr>
              <a:spLocks noChangeArrowheads="1"/>
            </p:cNvSpPr>
            <p:nvPr/>
          </p:nvSpPr>
          <p:spPr bwMode="auto">
            <a:xfrm rot="10800000">
              <a:off x="972" y="1728"/>
              <a:ext cx="1497" cy="115"/>
            </a:xfrm>
            <a:prstGeom prst="leftArrow">
              <a:avLst>
                <a:gd name="adj1" fmla="val 50000"/>
                <a:gd name="adj2" fmla="val 82926"/>
              </a:avLst>
            </a:prstGeom>
            <a:solidFill>
              <a:srgbClr val="99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9171" name="AutoShape 18"/>
            <p:cNvSpPr>
              <a:spLocks noChangeArrowheads="1"/>
            </p:cNvSpPr>
            <p:nvPr/>
          </p:nvSpPr>
          <p:spPr bwMode="auto">
            <a:xfrm rot="10800000">
              <a:off x="167" y="1152"/>
              <a:ext cx="2303" cy="115"/>
            </a:xfrm>
            <a:prstGeom prst="leftArrow">
              <a:avLst>
                <a:gd name="adj1" fmla="val 50000"/>
                <a:gd name="adj2" fmla="val 127574"/>
              </a:avLst>
            </a:prstGeom>
            <a:solidFill>
              <a:srgbClr val="99FF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ABDA7824-6F71-48A5-A188-3175F8FBDC79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508125" y="1763713"/>
            <a:ext cx="6075363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Activity PS.1 </a:t>
            </a:r>
            <a:br>
              <a:rPr lang="en-US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Generating Alternative Strategies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8289840F-B749-430A-99DC-49279B596139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36725" y="17145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OVERVIEW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Responsibilities of the Company Officer (CO)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Between Service Delivery and Needed Resources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Problem-Solving: 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Skill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Identifying and Prioritizing Problems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FF922A07-E88B-4AF1-9DF0-A8C16A4C0964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1782763" y="139700"/>
            <a:ext cx="6353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SUMMARY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320675" y="1884363"/>
            <a:ext cx="43148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General responsibilities of the CO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Relationship between service delivery and needed resources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Problem-solving:  a critical skill</a:t>
            </a: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4768850" y="1884363"/>
            <a:ext cx="4090988" cy="3886200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Identifying and prioritizing problems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Brainstorming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Checking priorities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Problem-solving methods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Situation analysis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Tx/>
              <a:buChar char="•"/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Force field analysis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C3707231-F58D-4DB1-83A1-9B86A62D061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914400" algn="l" eaLnBrk="1" hangingPunct="1">
              <a:defRPr/>
            </a:pPr>
            <a:r>
              <a:rPr lang="en-US" dirty="0" smtClean="0"/>
              <a:t>OVERVIEW </a:t>
            </a:r>
            <a:r>
              <a:rPr lang="en-US" cap="none" dirty="0" smtClean="0"/>
              <a:t>(cont'd)</a:t>
            </a:r>
            <a:endParaRPr lang="en-US" sz="24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Checking Priorities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Problem-Solving Methods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Analysis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Field Analysis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0B19FDF3-3497-4B9E-8527-A07AA36ED88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12888" y="139700"/>
            <a:ext cx="76152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RESPONSIBILITIES </a:t>
            </a:r>
            <a:r>
              <a:rPr lang="en-US" dirty="0"/>
              <a:t>OF THE COMPANY OFFICER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588963" y="1916113"/>
            <a:ext cx="8193087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Carry out assigned mission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administration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firefighter/emergency medical technician (EMT)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 goals into action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resources to meet company needs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and solve problems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384BAA20-F37F-4AD8-A039-B581719C5A3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idx="1"/>
          </p:nvPr>
        </p:nvSpPr>
        <p:spPr>
          <a:xfrm>
            <a:off x="415925" y="1773238"/>
            <a:ext cx="7954963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services are typically delivered by fire/EMS companies?</a:t>
            </a:r>
          </a:p>
          <a:p>
            <a:pPr marL="457200" indent="-457200" eaLnBrk="1" hangingPunct="1">
              <a:spcBef>
                <a:spcPts val="0"/>
              </a:spcBef>
              <a:buClr>
                <a:srgbClr val="FFFF00"/>
              </a:buCl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resources are provided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you by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community to assure efficient delivery of services?</a:t>
            </a:r>
          </a:p>
        </p:txBody>
      </p:sp>
      <p:pic>
        <p:nvPicPr>
          <p:cNvPr id="17412" name="Picture 4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7638" y="3862388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3473C4-DD45-44AF-9470-BF12D26DE9A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2037"/>
              </a:gs>
              <a:gs pos="50000">
                <a:srgbClr val="004676"/>
              </a:gs>
              <a:gs pos="100000">
                <a:srgbClr val="00203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2490788" y="749300"/>
            <a:ext cx="2128837" cy="110490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2490788" y="3429000"/>
            <a:ext cx="2049462" cy="1066800"/>
          </a:xfrm>
          <a:prstGeom prst="cube">
            <a:avLst>
              <a:gd name="adj" fmla="val 25000"/>
            </a:avLst>
          </a:prstGeom>
          <a:solidFill>
            <a:srgbClr val="6699FF"/>
          </a:solidFill>
          <a:ln w="9525">
            <a:solidFill>
              <a:srgbClr val="4B87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506663" y="1193800"/>
            <a:ext cx="2049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+mj-lt"/>
              </a:rPr>
              <a:t>Department  A 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522538" y="3857625"/>
            <a:ext cx="217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latin typeface="+mj-lt"/>
              </a:rPr>
              <a:t>Department B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428625" y="1114425"/>
            <a:ext cx="1514475" cy="495300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$2 Million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428625" y="3810000"/>
            <a:ext cx="1514475" cy="495300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$2 Million</a:t>
            </a:r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 flipV="1">
            <a:off x="1952625" y="1339850"/>
            <a:ext cx="569913" cy="1270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>
            <a:off x="1952625" y="4057650"/>
            <a:ext cx="554038" cy="2540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>
            <a:off x="4600575" y="1352550"/>
            <a:ext cx="6858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16"/>
          <p:cNvSpPr>
            <a:spLocks noChangeShapeType="1"/>
          </p:cNvSpPr>
          <p:nvPr/>
        </p:nvSpPr>
        <p:spPr bwMode="auto">
          <a:xfrm>
            <a:off x="4591050" y="4038600"/>
            <a:ext cx="6858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5581650" y="990600"/>
            <a:ext cx="268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latin typeface="Arial" charset="0"/>
              </a:rPr>
              <a:t>Substandard Fire Supression Services</a:t>
            </a:r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>
            <a:off x="5334000" y="2486025"/>
            <a:ext cx="3810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</a:rPr>
              <a:t>Outstanding Fire </a:t>
            </a:r>
            <a:br>
              <a:rPr lang="en-US" sz="1800" dirty="0">
                <a:latin typeface="Arial" pitchFamily="34" charset="0"/>
              </a:rPr>
            </a:br>
            <a:r>
              <a:rPr lang="en-US" sz="1800" dirty="0" err="1">
                <a:latin typeface="Arial" pitchFamily="34" charset="0"/>
              </a:rPr>
              <a:t>Supression</a:t>
            </a:r>
            <a:r>
              <a:rPr lang="en-US" sz="1800" dirty="0">
                <a:latin typeface="Arial" pitchFamily="34" charset="0"/>
              </a:rPr>
              <a:t> Services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</a:rPr>
              <a:t>Creative, Effective Fire Education Programs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</a:rPr>
              <a:t>Strong Inspection and  </a:t>
            </a:r>
            <a:br>
              <a:rPr lang="en-US" sz="1800" dirty="0">
                <a:latin typeface="Arial" pitchFamily="34" charset="0"/>
              </a:rPr>
            </a:br>
            <a:r>
              <a:rPr lang="en-US" sz="1800" dirty="0">
                <a:latin typeface="Arial" pitchFamily="34" charset="0"/>
              </a:rPr>
              <a:t>Code Enforcement Program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+mj-lt"/>
                <a:sym typeface="Wingdings" pitchFamily="2" charset="2"/>
              </a:rPr>
              <a:t>Hazardous Materials (</a:t>
            </a:r>
            <a:r>
              <a:rPr lang="en-US" sz="1800" dirty="0">
                <a:latin typeface="Arial" pitchFamily="34" charset="0"/>
              </a:rPr>
              <a:t>Hazmat) Team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</a:rPr>
              <a:t>EMS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</a:rPr>
              <a:t>Rescue Squad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</a:rPr>
              <a:t>Arson Prevention Program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</a:rPr>
              <a:t>Home Inspections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 bwMode="auto">
          <a:xfrm>
            <a:off x="6564313" y="6199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Slide PS-</a:t>
            </a:r>
            <a:fld id="{7609C9CD-9521-4312-89F7-2146BA3BB151}" type="slidenum"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pPr algn="r" eaLnBrk="0" hangingPunct="0">
                <a:defRPr/>
              </a:pPr>
              <a:t>8</a:t>
            </a:fld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PS-</a:t>
            </a:r>
            <a:fld id="{E44A1135-DEEC-4901-9CF9-B47EC5F93726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78025"/>
            <a:ext cx="7467600" cy="3886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processes need to be in place in order to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ensure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efficient service delivery?  </a:t>
            </a:r>
          </a:p>
        </p:txBody>
      </p:sp>
      <p:pic>
        <p:nvPicPr>
          <p:cNvPr id="19460" name="Picture 4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6975" y="3484563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DC403B6402B4A94AF905BFBE0BED0" ma:contentTypeVersion="4" ma:contentTypeDescription="Create a new document." ma:contentTypeScope="" ma:versionID="89eb6dd4aa3e4d6b7bba1bf1ed42da1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E5F0774-9305-4707-8BE9-256E43B4E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BCFC486-ED5A-40C6-9B4A-CF6AB840E1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84F7AE-7ECD-4F65-AE32-D18CA3A56367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</TotalTime>
  <Words>983</Words>
  <Application>Microsoft Office PowerPoint</Application>
  <PresentationFormat>On-screen Show (4:3)</PresentationFormat>
  <Paragraphs>239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Times New Roman</vt:lpstr>
      <vt:lpstr>Arial</vt:lpstr>
      <vt:lpstr>Wingdings</vt:lpstr>
      <vt:lpstr>Tekton Pro</vt:lpstr>
      <vt:lpstr>Monotype Corsiva</vt:lpstr>
      <vt:lpstr>Forte</vt:lpstr>
      <vt:lpstr>Impact</vt:lpstr>
      <vt:lpstr>Comic Sans MS</vt:lpstr>
      <vt:lpstr>Arial Narrow</vt:lpstr>
      <vt:lpstr>Hobo Std</vt:lpstr>
      <vt:lpstr>Tekton Pro Cond</vt:lpstr>
      <vt:lpstr>1_Custom Design</vt:lpstr>
      <vt:lpstr>Slide 1</vt:lpstr>
      <vt:lpstr>OBJECTIVES</vt:lpstr>
      <vt:lpstr>OBJECTIVES (cont'd)</vt:lpstr>
      <vt:lpstr>OVERVIEW</vt:lpstr>
      <vt:lpstr>OVERVIEW (cont'd)</vt:lpstr>
      <vt:lpstr>GENERAL RESPONSIBILITIES OF THE COMPANY OFFICER</vt:lpstr>
      <vt:lpstr>Slide 7</vt:lpstr>
      <vt:lpstr>Slide 8</vt:lpstr>
      <vt:lpstr>Slide 9</vt:lpstr>
      <vt:lpstr>Slide 10</vt:lpstr>
      <vt:lpstr>Slide 11</vt:lpstr>
      <vt:lpstr>Company officer CHALLENGES</vt:lpstr>
      <vt:lpstr>Slide 13</vt:lpstr>
      <vt:lpstr>Slide 14</vt:lpstr>
      <vt:lpstr>Company officer CHALLENGES (cont'd)</vt:lpstr>
      <vt:lpstr>Slide 16</vt:lpstr>
      <vt:lpstr>THE Company  officer MUST</vt:lpstr>
      <vt:lpstr>Slide 18</vt:lpstr>
      <vt:lpstr>WHAT IS A PROBLEM?</vt:lpstr>
      <vt:lpstr>PARTICIPATION IN PROBLEM IDENTIFICATION</vt:lpstr>
      <vt:lpstr>TECHNIQUES FOR INCREASING EFFECTIVENESS OF GROUPS</vt:lpstr>
      <vt:lpstr>BRAINSTORMING</vt:lpstr>
      <vt:lpstr>NOMINAL GROUP TECHNIQUE</vt:lpstr>
      <vt:lpstr>ADVANTAGES OF Nominal Group Technique</vt:lpstr>
      <vt:lpstr>NOMINAL GROUP TECHNIQUE</vt:lpstr>
      <vt:lpstr>NOMINAL GROUP TECHNIQUE (cont'd)</vt:lpstr>
      <vt:lpstr>NOMINAL GROUP TECHNIQUE (cont'd) </vt:lpstr>
      <vt:lpstr>NOMINAL GROUP TECHNIQUE (cont'd) </vt:lpstr>
      <vt:lpstr>NOMINAL GROUP TECHNIQUE (cont'd) </vt:lpstr>
      <vt:lpstr>CHECKING PRIORITIES</vt:lpstr>
      <vt:lpstr>CHECKING PRIORITIES (cont'd)</vt:lpstr>
      <vt:lpstr>PROBLEM-SOLVING METHODS</vt:lpstr>
      <vt:lpstr>Level of participation</vt:lpstr>
      <vt:lpstr>SITUATION ANALYSIS</vt:lpstr>
      <vt:lpstr>DETERMINE CAUSAL FACTORS</vt:lpstr>
      <vt:lpstr>SYMPTOMS VERSUS CAUSE</vt:lpstr>
      <vt:lpstr>FORCE FIELD ANALYSIS</vt:lpstr>
      <vt:lpstr>Slide 38</vt:lpstr>
      <vt:lpstr>Slide 39</vt:lpstr>
      <vt:lpstr>SUMMARY</vt:lpstr>
    </vt:vector>
  </TitlesOfParts>
  <Company>NETC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Kathleen Marie McRorie</dc:creator>
  <cp:lastModifiedBy>jboggs</cp:lastModifiedBy>
  <cp:revision>160</cp:revision>
  <cp:lastPrinted>1998-08-24T18:40:58Z</cp:lastPrinted>
  <dcterms:created xsi:type="dcterms:W3CDTF">1998-08-24T14:05:34Z</dcterms:created>
  <dcterms:modified xsi:type="dcterms:W3CDTF">2010-06-29T18:29:43Z</dcterms:modified>
</cp:coreProperties>
</file>